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315" r:id="rId3"/>
    <p:sldId id="317" r:id="rId4"/>
    <p:sldId id="283" r:id="rId5"/>
    <p:sldId id="313" r:id="rId6"/>
    <p:sldId id="318" r:id="rId7"/>
    <p:sldId id="316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66B1"/>
    <a:srgbClr val="D60000"/>
    <a:srgbClr val="EE0000"/>
    <a:srgbClr val="9DE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13F5F-7C17-43EF-B3D0-8C7B2299D7BB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F0C08-1DC5-462D-BA1C-A19D4F2DB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6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1B5B8-7FD1-4A05-85D0-7B6C2A6A9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1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1B5B8-7FD1-4A05-85D0-7B6C2A6A9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1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1B5B8-7FD1-4A05-85D0-7B6C2A6A9C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1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F11-416B-4D3E-B520-F7C5EAB4A1BF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5FB4-1E59-4FB9-9B60-837C8110BC5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71550" y="1604798"/>
            <a:ext cx="7200850" cy="46076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2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8ABBA-5015-42C6-9823-52A8516D9FF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C281-C35F-48ED-B802-D545EAB7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AMolchanov@uncomtech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/>
          <p:nvPr/>
        </p:nvSpPr>
        <p:spPr>
          <a:xfrm>
            <a:off x="24" y="0"/>
            <a:ext cx="9143976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65912" y="2420888"/>
            <a:ext cx="7812200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600" dirty="0" smtClean="0">
                <a:solidFill>
                  <a:srgbClr val="0066CC"/>
                </a:solidFill>
                <a:latin typeface="Segoe UI Light" panose="020B0502040204020203" pitchFamily="34" charset="0"/>
                <a:cs typeface="Arial"/>
              </a:rPr>
              <a:t>Кабели для АЭС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sz="3600" dirty="0" smtClean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4800" b="1" dirty="0" smtClean="0">
                <a:solidFill>
                  <a:srgbClr val="0066CC"/>
                </a:solidFill>
                <a:latin typeface="Segoe UI Light" panose="020B0502040204020203" pitchFamily="34" charset="0"/>
                <a:cs typeface="Arial"/>
              </a:rPr>
              <a:t>УНКОМТЕХ</a:t>
            </a:r>
            <a:endParaRPr lang="en-US" sz="4800" b="1" dirty="0" smtClean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3600" b="1" dirty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3600" b="1" dirty="0" smtClean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3600" b="1" dirty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3600" b="1" dirty="0" smtClean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3600" b="1" dirty="0">
              <a:solidFill>
                <a:srgbClr val="0066CC"/>
              </a:solidFill>
              <a:latin typeface="Segoe UI Light" panose="020B050204020402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1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467544" y="2060848"/>
            <a:ext cx="7772400" cy="447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1" name="Rectangle 6"/>
          <p:cNvSpPr/>
          <p:nvPr/>
        </p:nvSpPr>
        <p:spPr>
          <a:xfrm>
            <a:off x="24" y="0"/>
            <a:ext cx="9143976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74408" y="581996"/>
            <a:ext cx="5784273" cy="39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СТРУКТУРА</a:t>
            </a:r>
            <a:endParaRPr lang="en-US" sz="2400" dirty="0">
              <a:solidFill>
                <a:srgbClr val="0066C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18305" y="1700808"/>
            <a:ext cx="8507413" cy="1252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Управляющая компания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УНКОМТЕХ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</a:p>
          <a:p>
            <a:pPr>
              <a:buFontTx/>
              <a:buNone/>
              <a:defRPr/>
            </a:pP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Торговый дом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УНКОМТЕХ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</a:t>
            </a:r>
            <a:r>
              <a:rPr lang="en-US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en-US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филиалов в России и </a:t>
            </a:r>
            <a:r>
              <a:rPr lang="ru-RU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СНГ, 17 отделений со своими складами</a:t>
            </a:r>
            <a:r>
              <a:rPr lang="en-US" sz="1600" dirty="0" smtClean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600" dirty="0">
              <a:solidFill>
                <a:srgbClr val="4166B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Завод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Иркутсккабель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–1966 год основания, 1400 рабочих;</a:t>
            </a:r>
            <a:endParaRPr lang="en-US" sz="1600" dirty="0">
              <a:solidFill>
                <a:srgbClr val="4166B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Завод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“</a:t>
            </a:r>
            <a:r>
              <a:rPr lang="ru-RU" sz="1600" dirty="0" err="1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Кирскабель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ru-RU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–1946 год основания, 1300 рабочих</a:t>
            </a:r>
            <a:r>
              <a:rPr lang="en-US" sz="1600" dirty="0">
                <a:solidFill>
                  <a:srgbClr val="4166B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1600" dirty="0">
              <a:solidFill>
                <a:srgbClr val="4166B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400" b="1" i="1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400" b="1" i="1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ru-RU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650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8964488" cy="4896544"/>
          </a:xfrm>
        </p:spPr>
        <p:txBody>
          <a:bodyPr>
            <a:normAutofit/>
          </a:bodyPr>
          <a:lstStyle/>
          <a:p>
            <a:pPr lvl="7">
              <a:lnSpc>
                <a:spcPct val="80000"/>
              </a:lnSpc>
              <a:buFont typeface="Arial"/>
              <a:buChar char="•"/>
              <a:defRPr/>
            </a:pPr>
            <a:endParaRPr lang="ru-RU" dirty="0" smtClean="0"/>
          </a:p>
          <a:p>
            <a:pPr>
              <a:lnSpc>
                <a:spcPct val="80000"/>
              </a:lnSpc>
              <a:buNone/>
              <a:defRPr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4" y="0"/>
            <a:ext cx="9143976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72696" y="609119"/>
            <a:ext cx="63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ОБЪЕКТЫ ПОСТАВОК ООО «ТД «УНКОМТЕХ»</a:t>
            </a:r>
            <a:endParaRPr lang="en-US" sz="20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aperepletchikov\Desktop\9d3e81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7" y="1556791"/>
            <a:ext cx="7693898" cy="468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41826" y="5070363"/>
            <a:ext cx="3168352" cy="12464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Зарубежные </a:t>
            </a:r>
            <a:r>
              <a:rPr lang="ru-RU" sz="15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атомные станции: </a:t>
            </a:r>
            <a:endParaRPr lang="ru-RU" sz="15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Белорусская АЭС</a:t>
            </a:r>
          </a:p>
          <a:p>
            <a:pPr>
              <a:defRPr/>
            </a:pPr>
            <a:r>
              <a:rPr lang="ru-RU" sz="1500" dirty="0" err="1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Тяньваньская</a:t>
            </a:r>
            <a:r>
              <a:rPr lang="ru-RU" sz="1500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АЭС</a:t>
            </a:r>
          </a:p>
          <a:p>
            <a:pPr>
              <a:defRPr/>
            </a:pPr>
            <a:r>
              <a:rPr lang="ru-RU" sz="1500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АЭС </a:t>
            </a:r>
            <a:r>
              <a:rPr lang="ru-RU" sz="1500" dirty="0" err="1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Бушер</a:t>
            </a:r>
            <a:endParaRPr lang="ru-RU" sz="15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АЭС </a:t>
            </a:r>
            <a:r>
              <a:rPr lang="ru-RU" sz="1500" dirty="0" err="1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Куданкулам</a:t>
            </a:r>
            <a:r>
              <a:rPr lang="ru-RU" sz="1500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4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14" y="1628800"/>
            <a:ext cx="8964488" cy="4896544"/>
          </a:xfrm>
        </p:spPr>
        <p:txBody>
          <a:bodyPr>
            <a:normAutofit/>
          </a:bodyPr>
          <a:lstStyle/>
          <a:p>
            <a:pPr lvl="7">
              <a:lnSpc>
                <a:spcPct val="80000"/>
              </a:lnSpc>
              <a:buFont typeface="Arial"/>
              <a:buChar char="•"/>
              <a:defRPr/>
            </a:pPr>
            <a:endParaRPr lang="ru-RU" dirty="0" smtClean="0"/>
          </a:p>
          <a:p>
            <a:pPr>
              <a:lnSpc>
                <a:spcPct val="80000"/>
              </a:lnSpc>
              <a:buNone/>
              <a:defRPr/>
            </a:pPr>
            <a:endParaRPr lang="ru-RU" sz="2000" dirty="0" smtClean="0"/>
          </a:p>
          <a:p>
            <a:pPr>
              <a:lnSpc>
                <a:spcPct val="80000"/>
              </a:lnSpc>
              <a:buNone/>
              <a:defRPr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4" y="0"/>
            <a:ext cx="9143976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1800" y="609119"/>
            <a:ext cx="63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НОМЕНКЛАТУРА КАБЕЛЬНЫХ ИЗДЕЛИЙ ДЛЯ АЭС</a:t>
            </a:r>
            <a:endParaRPr lang="en-US" sz="20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84482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4166B1"/>
                </a:solidFill>
              </a:rPr>
              <a:t>Применение вне гермозоны: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Кабели силовые и </a:t>
            </a:r>
            <a:r>
              <a:rPr lang="ru-RU" dirty="0">
                <a:solidFill>
                  <a:srgbClr val="4166B1"/>
                </a:solidFill>
              </a:rPr>
              <a:t>контрольные на напряжение 0,66, 1 </a:t>
            </a:r>
            <a:r>
              <a:rPr lang="ru-RU" dirty="0" err="1">
                <a:solidFill>
                  <a:srgbClr val="4166B1"/>
                </a:solidFill>
              </a:rPr>
              <a:t>кВ</a:t>
            </a:r>
            <a:r>
              <a:rPr lang="ru-RU" dirty="0" smtClean="0">
                <a:solidFill>
                  <a:srgbClr val="4166B1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Кабели силовые на напряжение 6-10 </a:t>
            </a:r>
            <a:r>
              <a:rPr lang="ru-RU" dirty="0" err="1">
                <a:solidFill>
                  <a:srgbClr val="4166B1"/>
                </a:solidFill>
              </a:rPr>
              <a:t>кВ</a:t>
            </a:r>
            <a:r>
              <a:rPr lang="ru-RU" dirty="0" smtClean="0">
                <a:solidFill>
                  <a:srgbClr val="4166B1"/>
                </a:solidFill>
              </a:rPr>
              <a:t>;</a:t>
            </a:r>
            <a:endParaRPr lang="en-US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Кабели управления, контроля и сигнализации;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Малогабаритные кабели</a:t>
            </a:r>
            <a:r>
              <a:rPr lang="ru-RU" dirty="0">
                <a:solidFill>
                  <a:srgbClr val="4166B1"/>
                </a:solidFill>
              </a:rPr>
              <a:t>;</a:t>
            </a:r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Монтажные кабели.</a:t>
            </a:r>
          </a:p>
          <a:p>
            <a:endParaRPr lang="ru-RU" dirty="0" smtClean="0">
              <a:solidFill>
                <a:srgbClr val="4166B1"/>
              </a:solidFill>
            </a:endParaRPr>
          </a:p>
          <a:p>
            <a:r>
              <a:rPr lang="ru-RU" b="1" dirty="0">
                <a:solidFill>
                  <a:srgbClr val="4166B1"/>
                </a:solidFill>
              </a:rPr>
              <a:t>Применение </a:t>
            </a:r>
            <a:r>
              <a:rPr lang="ru-RU" b="1" dirty="0" smtClean="0">
                <a:solidFill>
                  <a:srgbClr val="4166B1"/>
                </a:solidFill>
              </a:rPr>
              <a:t>в гермозоне</a:t>
            </a:r>
            <a:r>
              <a:rPr lang="en-US" b="1" dirty="0" smtClean="0">
                <a:solidFill>
                  <a:srgbClr val="4166B1"/>
                </a:solidFill>
              </a:rPr>
              <a:t> </a:t>
            </a:r>
            <a:r>
              <a:rPr lang="ru-RU" b="1" dirty="0">
                <a:solidFill>
                  <a:srgbClr val="4166B1"/>
                </a:solidFill>
              </a:rPr>
              <a:t>(</a:t>
            </a:r>
            <a:r>
              <a:rPr lang="en-US" b="1" dirty="0">
                <a:solidFill>
                  <a:srgbClr val="4166B1"/>
                </a:solidFill>
              </a:rPr>
              <a:t>LOCA)</a:t>
            </a:r>
            <a:r>
              <a:rPr lang="ru-RU" b="1" dirty="0" smtClean="0">
                <a:solidFill>
                  <a:srgbClr val="4166B1"/>
                </a:solidFill>
              </a:rPr>
              <a:t>:</a:t>
            </a:r>
          </a:p>
          <a:p>
            <a:endParaRPr lang="ru-RU" b="1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Кабели силовые и контрольные на напряжение 0,66, 1 </a:t>
            </a:r>
            <a:r>
              <a:rPr lang="ru-RU" dirty="0" err="1" smtClean="0">
                <a:solidFill>
                  <a:srgbClr val="4166B1"/>
                </a:solidFill>
              </a:rPr>
              <a:t>кВ</a:t>
            </a:r>
            <a:r>
              <a:rPr lang="ru-RU" dirty="0" smtClean="0">
                <a:solidFill>
                  <a:srgbClr val="4166B1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Кабели силовые на напряжение 6-10 </a:t>
            </a:r>
            <a:r>
              <a:rPr lang="ru-RU" dirty="0" err="1" smtClean="0">
                <a:solidFill>
                  <a:srgbClr val="4166B1"/>
                </a:solidFill>
              </a:rPr>
              <a:t>Кв</a:t>
            </a:r>
            <a:r>
              <a:rPr lang="ru-RU" dirty="0" smtClean="0">
                <a:solidFill>
                  <a:srgbClr val="4166B1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Кабели управления</a:t>
            </a:r>
            <a:r>
              <a:rPr lang="ru-RU" dirty="0">
                <a:solidFill>
                  <a:srgbClr val="4166B1"/>
                </a:solidFill>
              </a:rPr>
              <a:t> </a:t>
            </a:r>
            <a:r>
              <a:rPr lang="ru-RU" dirty="0" smtClean="0">
                <a:solidFill>
                  <a:srgbClr val="4166B1"/>
                </a:solidFill>
              </a:rPr>
              <a:t>для АСУТП;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Кабели </a:t>
            </a:r>
            <a:r>
              <a:rPr lang="ru-RU" dirty="0" err="1" smtClean="0">
                <a:solidFill>
                  <a:srgbClr val="4166B1"/>
                </a:solidFill>
              </a:rPr>
              <a:t>терморадиационностойкие</a:t>
            </a:r>
            <a:r>
              <a:rPr lang="ru-RU" dirty="0" smtClean="0">
                <a:solidFill>
                  <a:srgbClr val="4166B1"/>
                </a:solidFill>
              </a:rPr>
              <a:t>, </a:t>
            </a:r>
            <a:r>
              <a:rPr lang="ru-RU" dirty="0" smtClean="0">
                <a:solidFill>
                  <a:srgbClr val="4166B1"/>
                </a:solidFill>
              </a:rPr>
              <a:t>в </a:t>
            </a:r>
            <a:r>
              <a:rPr lang="ru-RU" dirty="0">
                <a:solidFill>
                  <a:srgbClr val="4166B1"/>
                </a:solidFill>
              </a:rPr>
              <a:t>том числе с термоэлектродными </a:t>
            </a:r>
            <a:r>
              <a:rPr lang="ru-RU" dirty="0" smtClean="0">
                <a:solidFill>
                  <a:srgbClr val="4166B1"/>
                </a:solidFill>
              </a:rPr>
              <a:t>жилами;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Кабели с минеральной </a:t>
            </a:r>
            <a:r>
              <a:rPr lang="ru-RU" dirty="0" smtClean="0">
                <a:solidFill>
                  <a:srgbClr val="4166B1"/>
                </a:solidFill>
              </a:rPr>
              <a:t>изоляцией.</a:t>
            </a:r>
          </a:p>
        </p:txBody>
      </p:sp>
    </p:spTree>
    <p:extLst>
      <p:ext uri="{BB962C8B-B14F-4D97-AF65-F5344CB8AC3E}">
        <p14:creationId xmlns:p14="http://schemas.microsoft.com/office/powerpoint/2010/main" val="31259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107504" y="1196752"/>
            <a:ext cx="8748464" cy="5472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600"/>
              </a:spcBef>
              <a:spcAft>
                <a:spcPts val="600"/>
              </a:spcAft>
              <a:buClr>
                <a:srgbClr val="0C2C6C"/>
              </a:buClr>
              <a:buNone/>
            </a:pPr>
            <a:endParaRPr lang="ru-RU" sz="1200" spc="1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74345" y="513488"/>
            <a:ext cx="626469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КАБЕЛИ </a:t>
            </a:r>
            <a:r>
              <a:rPr lang="en-US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 </a:t>
            </a: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МИНЕРАЛЬНОЙ ИЗОЛЯЦИЕЙ – АО «</a:t>
            </a:r>
            <a:r>
              <a:rPr lang="ru-RU" sz="2400" dirty="0" err="1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Кирскабель</a:t>
            </a: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en-US" sz="2200" b="1" dirty="0">
              <a:solidFill>
                <a:srgbClr val="D6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8283" y="1772816"/>
            <a:ext cx="85324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4166B1"/>
                </a:solidFill>
              </a:rPr>
              <a:t>АО «</a:t>
            </a:r>
            <a:r>
              <a:rPr lang="ru-RU" b="1" dirty="0" err="1" smtClean="0">
                <a:solidFill>
                  <a:srgbClr val="4166B1"/>
                </a:solidFill>
              </a:rPr>
              <a:t>Кирскабель</a:t>
            </a:r>
            <a:r>
              <a:rPr lang="ru-RU" b="1" dirty="0" smtClean="0">
                <a:solidFill>
                  <a:srgbClr val="4166B1"/>
                </a:solidFill>
              </a:rPr>
              <a:t>» обладает уникальными технологиями для производства кабелей </a:t>
            </a:r>
          </a:p>
          <a:p>
            <a:pPr algn="just"/>
            <a:r>
              <a:rPr lang="ru-RU" b="1" dirty="0" smtClean="0">
                <a:solidFill>
                  <a:srgbClr val="4166B1"/>
                </a:solidFill>
              </a:rPr>
              <a:t>с минеральной изоляцией для АЭС, обеспечивающих длительную работоспособность в режиме аварий с потерей теплоносителя (</a:t>
            </a:r>
            <a:r>
              <a:rPr lang="en-US" b="1" dirty="0" smtClean="0">
                <a:solidFill>
                  <a:srgbClr val="4166B1"/>
                </a:solidFill>
              </a:rPr>
              <a:t>LOCA).</a:t>
            </a:r>
            <a:endParaRPr lang="ru-RU" b="1" dirty="0" smtClean="0">
              <a:solidFill>
                <a:srgbClr val="4166B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16926"/>
            <a:ext cx="59309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4166B1"/>
                </a:solidFill>
              </a:rPr>
              <a:t>Основные характеристики:</a:t>
            </a:r>
          </a:p>
          <a:p>
            <a:pPr algn="just"/>
            <a:endParaRPr lang="ru-RU" dirty="0">
              <a:solidFill>
                <a:srgbClr val="4166B1"/>
              </a:solidFill>
            </a:endParaRPr>
          </a:p>
          <a:p>
            <a:pPr algn="just"/>
            <a:r>
              <a:rPr lang="en-US" dirty="0" smtClean="0">
                <a:solidFill>
                  <a:srgbClr val="4166B1"/>
                </a:solidFill>
              </a:rPr>
              <a:t>- </a:t>
            </a:r>
            <a:r>
              <a:rPr lang="ru-RU" dirty="0" smtClean="0">
                <a:solidFill>
                  <a:srgbClr val="4166B1"/>
                </a:solidFill>
              </a:rPr>
              <a:t>Огнестойкость </a:t>
            </a:r>
            <a:r>
              <a:rPr lang="ru-RU" dirty="0">
                <a:solidFill>
                  <a:srgbClr val="4166B1"/>
                </a:solidFill>
              </a:rPr>
              <a:t>– более 3 часов при температуре 1000 </a:t>
            </a:r>
            <a:r>
              <a:rPr lang="en-US" dirty="0">
                <a:solidFill>
                  <a:srgbClr val="4166B1"/>
                </a:solidFill>
              </a:rPr>
              <a:t>º</a:t>
            </a:r>
            <a:r>
              <a:rPr lang="ru-RU" dirty="0" smtClean="0">
                <a:solidFill>
                  <a:srgbClr val="4166B1"/>
                </a:solidFill>
              </a:rPr>
              <a:t>С;</a:t>
            </a:r>
            <a:endParaRPr lang="en-US" dirty="0" smtClean="0">
              <a:solidFill>
                <a:srgbClr val="4166B1"/>
              </a:solidFill>
            </a:endParaRPr>
          </a:p>
          <a:p>
            <a:pPr algn="just"/>
            <a:r>
              <a:rPr lang="en-US" dirty="0" smtClean="0">
                <a:solidFill>
                  <a:srgbClr val="4166B1"/>
                </a:solidFill>
              </a:rPr>
              <a:t>- </a:t>
            </a:r>
            <a:r>
              <a:rPr lang="ru-RU" dirty="0" smtClean="0">
                <a:solidFill>
                  <a:srgbClr val="4166B1"/>
                </a:solidFill>
              </a:rPr>
              <a:t>Радиационная </a:t>
            </a:r>
            <a:r>
              <a:rPr lang="ru-RU" dirty="0">
                <a:solidFill>
                  <a:srgbClr val="4166B1"/>
                </a:solidFill>
              </a:rPr>
              <a:t>стойкость – до 1х10</a:t>
            </a:r>
            <a:r>
              <a:rPr lang="en-US" baseline="30000" dirty="0">
                <a:solidFill>
                  <a:srgbClr val="4166B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ru-RU" dirty="0">
                <a:solidFill>
                  <a:srgbClr val="4166B1"/>
                </a:solidFill>
              </a:rPr>
              <a:t>рад/с</a:t>
            </a:r>
            <a:r>
              <a:rPr lang="ru-RU" dirty="0" smtClean="0">
                <a:solidFill>
                  <a:srgbClr val="4166B1"/>
                </a:solidFill>
              </a:rPr>
              <a:t>;</a:t>
            </a:r>
            <a:endParaRPr lang="en-US" dirty="0" smtClean="0">
              <a:solidFill>
                <a:srgbClr val="4166B1"/>
              </a:solidFill>
            </a:endParaRPr>
          </a:p>
          <a:p>
            <a:pPr algn="just"/>
            <a:r>
              <a:rPr lang="ru-RU" dirty="0">
                <a:solidFill>
                  <a:srgbClr val="4166B1"/>
                </a:solidFill>
              </a:rPr>
              <a:t>- Малый наружный диаметр (от 0,5 мм2</a:t>
            </a:r>
            <a:r>
              <a:rPr lang="ru-RU" dirty="0" smtClean="0">
                <a:solidFill>
                  <a:srgbClr val="4166B1"/>
                </a:solidFill>
              </a:rPr>
              <a:t>);</a:t>
            </a:r>
            <a:endParaRPr lang="ru-RU" dirty="0">
              <a:solidFill>
                <a:srgbClr val="4166B1"/>
              </a:solidFill>
            </a:endParaRPr>
          </a:p>
          <a:p>
            <a:pPr algn="just"/>
            <a:r>
              <a:rPr lang="ru-RU" dirty="0" smtClean="0">
                <a:solidFill>
                  <a:srgbClr val="4166B1"/>
                </a:solidFill>
              </a:rPr>
              <a:t>- Отсутствие </a:t>
            </a:r>
            <a:r>
              <a:rPr lang="ru-RU" dirty="0">
                <a:solidFill>
                  <a:srgbClr val="4166B1"/>
                </a:solidFill>
              </a:rPr>
              <a:t>токсичных выделений при </a:t>
            </a:r>
            <a:r>
              <a:rPr lang="ru-RU" dirty="0" smtClean="0">
                <a:solidFill>
                  <a:srgbClr val="4166B1"/>
                </a:solidFill>
              </a:rPr>
              <a:t>нагревании</a:t>
            </a:r>
            <a:r>
              <a:rPr lang="ru-RU" dirty="0">
                <a:solidFill>
                  <a:srgbClr val="4166B1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rgbClr val="4166B1"/>
                </a:solidFill>
              </a:rPr>
              <a:t>- </a:t>
            </a:r>
            <a:r>
              <a:rPr lang="ru-RU" dirty="0">
                <a:solidFill>
                  <a:srgbClr val="4166B1"/>
                </a:solidFill>
              </a:rPr>
              <a:t>Высокая механическая </a:t>
            </a:r>
            <a:r>
              <a:rPr lang="ru-RU" dirty="0" smtClean="0">
                <a:solidFill>
                  <a:srgbClr val="4166B1"/>
                </a:solidFill>
              </a:rPr>
              <a:t>прочность;</a:t>
            </a:r>
            <a:endParaRPr lang="ru-RU" dirty="0">
              <a:solidFill>
                <a:srgbClr val="4166B1"/>
              </a:solidFill>
            </a:endParaRPr>
          </a:p>
          <a:p>
            <a:pPr algn="just"/>
            <a:r>
              <a:rPr lang="ru-RU" dirty="0">
                <a:solidFill>
                  <a:srgbClr val="4166B1"/>
                </a:solidFill>
              </a:rPr>
              <a:t>- Стойкость к агрессивным </a:t>
            </a:r>
            <a:r>
              <a:rPr lang="ru-RU" dirty="0" smtClean="0">
                <a:solidFill>
                  <a:srgbClr val="4166B1"/>
                </a:solidFill>
              </a:rPr>
              <a:t>средам;</a:t>
            </a:r>
            <a:endParaRPr lang="ru-RU" dirty="0">
              <a:solidFill>
                <a:srgbClr val="4166B1"/>
              </a:solidFill>
            </a:endParaRPr>
          </a:p>
          <a:p>
            <a:pPr algn="just"/>
            <a:r>
              <a:rPr lang="ru-RU" dirty="0">
                <a:solidFill>
                  <a:srgbClr val="4166B1"/>
                </a:solidFill>
              </a:rPr>
              <a:t>- Высокая надежность при </a:t>
            </a:r>
            <a:r>
              <a:rPr lang="ru-RU" dirty="0" smtClean="0">
                <a:solidFill>
                  <a:srgbClr val="4166B1"/>
                </a:solidFill>
              </a:rPr>
              <a:t>эксплуатации. </a:t>
            </a:r>
            <a:endParaRPr lang="ru-RU" dirty="0">
              <a:solidFill>
                <a:srgbClr val="4166B1"/>
              </a:solidFill>
            </a:endParaRPr>
          </a:p>
        </p:txBody>
      </p:sp>
      <p:pic>
        <p:nvPicPr>
          <p:cNvPr id="1026" name="Picture 2" descr="C:\Users\aperepletchikov\Desktop\Mineral-Insulated-Thermocouple-RTD-Cab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27" y="2759588"/>
            <a:ext cx="1799924" cy="37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1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107504" y="1196752"/>
            <a:ext cx="8748464" cy="5472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600"/>
              </a:spcBef>
              <a:spcAft>
                <a:spcPts val="600"/>
              </a:spcAft>
              <a:buClr>
                <a:srgbClr val="0C2C6C"/>
              </a:buClr>
              <a:buNone/>
            </a:pPr>
            <a:endParaRPr lang="ru-RU" sz="1200" spc="1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74345" y="513488"/>
            <a:ext cx="626469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КАБЕЛИ </a:t>
            </a:r>
            <a:r>
              <a:rPr lang="en-US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 </a:t>
            </a: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МИНЕРАЛЬНОЙ ИЗОЛЯЦИЕЙ – АО «</a:t>
            </a:r>
            <a:r>
              <a:rPr lang="ru-RU" sz="2400" dirty="0" err="1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Кирскабель</a:t>
            </a: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en-US" sz="2200" b="1" dirty="0">
              <a:solidFill>
                <a:srgbClr val="D6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831" y="1916832"/>
            <a:ext cx="85324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4166B1"/>
              </a:solidFill>
            </a:endParaRPr>
          </a:p>
          <a:p>
            <a:r>
              <a:rPr lang="ru-RU" b="1" dirty="0" smtClean="0">
                <a:solidFill>
                  <a:srgbClr val="4166B1"/>
                </a:solidFill>
              </a:rPr>
              <a:t>Область применения кабелей с минеральной изоляцией:</a:t>
            </a:r>
          </a:p>
          <a:p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4166B1"/>
                </a:solidFill>
              </a:rPr>
              <a:t>система контроля концентрации водорода                                                    (Реализация отраслевого плана по повышению уровня безопасности действующих российских атомных станций после аварии на АЭС «</a:t>
            </a:r>
            <a:r>
              <a:rPr lang="ru-RU" dirty="0" err="1" smtClean="0">
                <a:solidFill>
                  <a:srgbClr val="4166B1"/>
                </a:solidFill>
              </a:rPr>
              <a:t>Фукусима</a:t>
            </a:r>
            <a:r>
              <a:rPr lang="ru-RU" dirty="0" smtClean="0">
                <a:solidFill>
                  <a:srgbClr val="4166B1"/>
                </a:solidFill>
              </a:rPr>
              <a:t>»);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система </a:t>
            </a:r>
            <a:r>
              <a:rPr lang="ru-RU" dirty="0" smtClean="0">
                <a:solidFill>
                  <a:srgbClr val="4166B1"/>
                </a:solidFill>
              </a:rPr>
              <a:t>управления технологическими процессами на АЭС с реакторами РБМК;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система </a:t>
            </a:r>
            <a:r>
              <a:rPr lang="ru-RU" dirty="0" err="1">
                <a:solidFill>
                  <a:srgbClr val="4166B1"/>
                </a:solidFill>
              </a:rPr>
              <a:t>поканального</a:t>
            </a:r>
            <a:r>
              <a:rPr lang="ru-RU" dirty="0">
                <a:solidFill>
                  <a:srgbClr val="4166B1"/>
                </a:solidFill>
              </a:rPr>
              <a:t> контроля расхода для реакторов типа </a:t>
            </a:r>
            <a:r>
              <a:rPr lang="ru-RU" dirty="0" smtClean="0">
                <a:solidFill>
                  <a:srgbClr val="4166B1"/>
                </a:solidFill>
              </a:rPr>
              <a:t>РБМК;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4166B1"/>
                </a:solidFill>
              </a:rPr>
              <a:t>система обнаружения </a:t>
            </a:r>
            <a:r>
              <a:rPr lang="ru-RU" dirty="0" smtClean="0">
                <a:solidFill>
                  <a:srgbClr val="4166B1"/>
                </a:solidFill>
              </a:rPr>
              <a:t>течи теплоносителя.</a:t>
            </a:r>
            <a:endParaRPr lang="ru-RU" dirty="0">
              <a:solidFill>
                <a:srgbClr val="4166B1"/>
              </a:solidFill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0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107504" y="1196752"/>
            <a:ext cx="8748464" cy="5472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600"/>
              </a:spcBef>
              <a:spcAft>
                <a:spcPts val="600"/>
              </a:spcAft>
              <a:buClr>
                <a:srgbClr val="0C2C6C"/>
              </a:buClr>
              <a:buNone/>
            </a:pPr>
            <a:endParaRPr lang="ru-RU" sz="1200" spc="1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246371"/>
            <a:ext cx="2663551" cy="102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15816" y="673426"/>
            <a:ext cx="612068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0066C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Координаты</a:t>
            </a:r>
            <a:endParaRPr lang="en-US" sz="2200" b="1" dirty="0">
              <a:solidFill>
                <a:srgbClr val="D6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25526" y="2492896"/>
            <a:ext cx="68324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ctr">
              <a:defRPr/>
            </a:pPr>
            <a:r>
              <a:rPr lang="ru-RU" sz="3600" dirty="0" smtClean="0">
                <a:solidFill>
                  <a:srgbClr val="4166B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Молчанов Андрей Алексеевич </a:t>
            </a:r>
            <a:endParaRPr lang="en-US" sz="3600" dirty="0">
              <a:solidFill>
                <a:srgbClr val="4166B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38610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4166B1"/>
                </a:solidFill>
              </a:rPr>
              <a:t>Заместитель генерального директора </a:t>
            </a:r>
          </a:p>
          <a:p>
            <a:pPr algn="ctr"/>
            <a:r>
              <a:rPr lang="ru-RU" dirty="0" smtClean="0">
                <a:solidFill>
                  <a:srgbClr val="4166B1"/>
                </a:solidFill>
              </a:rPr>
              <a:t>ООО «ТД «УНКОМТЕХ»</a:t>
            </a:r>
          </a:p>
          <a:p>
            <a:pPr algn="ctr"/>
            <a:endParaRPr lang="ru-RU" dirty="0">
              <a:solidFill>
                <a:srgbClr val="4166B1"/>
              </a:solidFill>
            </a:endParaRPr>
          </a:p>
          <a:p>
            <a:pPr algn="ctr"/>
            <a:r>
              <a:rPr lang="ru-RU" dirty="0">
                <a:solidFill>
                  <a:srgbClr val="4166B1"/>
                </a:solidFill>
              </a:rPr>
              <a:t>тел/факс:(495) </a:t>
            </a:r>
            <a:r>
              <a:rPr lang="ru-RU" dirty="0" smtClean="0">
                <a:solidFill>
                  <a:srgbClr val="4166B1"/>
                </a:solidFill>
              </a:rPr>
              <a:t>933-35-42</a:t>
            </a:r>
          </a:p>
          <a:p>
            <a:pPr algn="ctr"/>
            <a:r>
              <a:rPr lang="en-US" dirty="0" smtClean="0">
                <a:solidFill>
                  <a:srgbClr val="4166B1"/>
                </a:solidFill>
              </a:rPr>
              <a:t>e</a:t>
            </a:r>
            <a:r>
              <a:rPr lang="ru-RU" dirty="0">
                <a:solidFill>
                  <a:srgbClr val="4166B1"/>
                </a:solidFill>
              </a:rPr>
              <a:t>-</a:t>
            </a:r>
            <a:r>
              <a:rPr lang="en-US" dirty="0">
                <a:solidFill>
                  <a:srgbClr val="4166B1"/>
                </a:solidFill>
              </a:rPr>
              <a:t>mail</a:t>
            </a:r>
            <a:r>
              <a:rPr lang="ru-RU" dirty="0">
                <a:solidFill>
                  <a:srgbClr val="4166B1"/>
                </a:solidFill>
              </a:rPr>
              <a:t>: </a:t>
            </a:r>
            <a:r>
              <a:rPr lang="en-US" u="sng" dirty="0" smtClean="0">
                <a:solidFill>
                  <a:srgbClr val="4166B1"/>
                </a:solidFill>
                <a:hlinkClick r:id="rId4"/>
              </a:rPr>
              <a:t>AMolchanov@uncomtech.com</a:t>
            </a:r>
            <a:endParaRPr lang="ru-RU" u="sng" dirty="0" smtClean="0">
              <a:solidFill>
                <a:srgbClr val="4166B1"/>
              </a:solidFill>
            </a:endParaRPr>
          </a:p>
          <a:p>
            <a:endParaRPr lang="ru-RU" dirty="0">
              <a:solidFill>
                <a:srgbClr val="4166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55321</TotalTime>
  <Words>345</Words>
  <Application>Microsoft Office PowerPoint</Application>
  <PresentationFormat>Экран (4:3)</PresentationFormat>
  <Paragraphs>68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Андруша</dc:creator>
  <cp:lastModifiedBy>Переплетчиков Андрей</cp:lastModifiedBy>
  <cp:revision>187</cp:revision>
  <cp:lastPrinted>2018-12-03T13:44:14Z</cp:lastPrinted>
  <dcterms:created xsi:type="dcterms:W3CDTF">2014-10-08T20:13:33Z</dcterms:created>
  <dcterms:modified xsi:type="dcterms:W3CDTF">2018-12-03T13:56:08Z</dcterms:modified>
</cp:coreProperties>
</file>